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041AE6-7943-4330-8BAC-BD2BDD05201E}"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0F7A9-744F-4457-A2D0-DCAA161DF800}" type="slidenum">
              <a:rPr lang="en-US" smtClean="0"/>
              <a:t>‹#›</a:t>
            </a:fld>
            <a:endParaRPr lang="en-US"/>
          </a:p>
        </p:txBody>
      </p:sp>
    </p:spTree>
    <p:extLst>
      <p:ext uri="{BB962C8B-B14F-4D97-AF65-F5344CB8AC3E}">
        <p14:creationId xmlns:p14="http://schemas.microsoft.com/office/powerpoint/2010/main" val="278554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041AE6-7943-4330-8BAC-BD2BDD05201E}"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0F7A9-744F-4457-A2D0-DCAA161DF800}" type="slidenum">
              <a:rPr lang="en-US" smtClean="0"/>
              <a:t>‹#›</a:t>
            </a:fld>
            <a:endParaRPr lang="en-US"/>
          </a:p>
        </p:txBody>
      </p:sp>
    </p:spTree>
    <p:extLst>
      <p:ext uri="{BB962C8B-B14F-4D97-AF65-F5344CB8AC3E}">
        <p14:creationId xmlns:p14="http://schemas.microsoft.com/office/powerpoint/2010/main" val="240129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041AE6-7943-4330-8BAC-BD2BDD05201E}"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0F7A9-744F-4457-A2D0-DCAA161DF800}" type="slidenum">
              <a:rPr lang="en-US" smtClean="0"/>
              <a:t>‹#›</a:t>
            </a:fld>
            <a:endParaRPr lang="en-US"/>
          </a:p>
        </p:txBody>
      </p:sp>
    </p:spTree>
    <p:extLst>
      <p:ext uri="{BB962C8B-B14F-4D97-AF65-F5344CB8AC3E}">
        <p14:creationId xmlns:p14="http://schemas.microsoft.com/office/powerpoint/2010/main" val="678823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041AE6-7943-4330-8BAC-BD2BDD05201E}" type="datetimeFigureOut">
              <a:rPr lang="en-US" smtClean="0"/>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40F7A9-744F-4457-A2D0-DCAA161DF800}" type="slidenum">
              <a:rPr lang="en-US" smtClean="0"/>
              <a:t>‹#›</a:t>
            </a:fld>
            <a:endParaRPr lang="en-US"/>
          </a:p>
        </p:txBody>
      </p:sp>
    </p:spTree>
    <p:extLst>
      <p:ext uri="{BB962C8B-B14F-4D97-AF65-F5344CB8AC3E}">
        <p14:creationId xmlns:p14="http://schemas.microsoft.com/office/powerpoint/2010/main" val="1977242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041AE6-7943-4330-8BAC-BD2BDD05201E}" type="datetimeFigureOut">
              <a:rPr lang="en-US" smtClean="0"/>
              <a:t>1/19/2022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40F7A9-744F-4457-A2D0-DCAA161DF800}" type="slidenum">
              <a:rPr lang="en-US" smtClean="0"/>
              <a:t>‹#›</a:t>
            </a:fld>
            <a:endParaRPr lang="en-US"/>
          </a:p>
        </p:txBody>
      </p:sp>
    </p:spTree>
    <p:extLst>
      <p:ext uri="{BB962C8B-B14F-4D97-AF65-F5344CB8AC3E}">
        <p14:creationId xmlns:p14="http://schemas.microsoft.com/office/powerpoint/2010/main" val="31465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041AE6-7943-4330-8BAC-BD2BDD05201E}" type="datetimeFigureOut">
              <a:rPr lang="en-US" smtClean="0"/>
              <a:t>1/19/2022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40F7A9-744F-4457-A2D0-DCAA161DF800}" type="slidenum">
              <a:rPr lang="en-US" smtClean="0"/>
              <a:t>‹#›</a:t>
            </a:fld>
            <a:endParaRPr lang="en-US"/>
          </a:p>
        </p:txBody>
      </p:sp>
    </p:spTree>
    <p:extLst>
      <p:ext uri="{BB962C8B-B14F-4D97-AF65-F5344CB8AC3E}">
        <p14:creationId xmlns:p14="http://schemas.microsoft.com/office/powerpoint/2010/main" val="2050182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041AE6-7943-4330-8BAC-BD2BDD05201E}" type="datetimeFigureOut">
              <a:rPr lang="en-US" smtClean="0"/>
              <a:t>1/19/2022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40F7A9-744F-4457-A2D0-DCAA161DF800}" type="slidenum">
              <a:rPr lang="en-US" smtClean="0"/>
              <a:t>‹#›</a:t>
            </a:fld>
            <a:endParaRPr lang="en-US"/>
          </a:p>
        </p:txBody>
      </p:sp>
    </p:spTree>
    <p:extLst>
      <p:ext uri="{BB962C8B-B14F-4D97-AF65-F5344CB8AC3E}">
        <p14:creationId xmlns:p14="http://schemas.microsoft.com/office/powerpoint/2010/main" val="2883980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041AE6-7943-4330-8BAC-BD2BDD05201E}" type="datetimeFigureOut">
              <a:rPr lang="en-US" smtClean="0"/>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40F7A9-744F-4457-A2D0-DCAA161DF800}" type="slidenum">
              <a:rPr lang="en-US" smtClean="0"/>
              <a:t>‹#›</a:t>
            </a:fld>
            <a:endParaRPr lang="en-US"/>
          </a:p>
        </p:txBody>
      </p:sp>
    </p:spTree>
    <p:extLst>
      <p:ext uri="{BB962C8B-B14F-4D97-AF65-F5344CB8AC3E}">
        <p14:creationId xmlns:p14="http://schemas.microsoft.com/office/powerpoint/2010/main" val="271261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041AE6-7943-4330-8BAC-BD2BDD05201E}" type="datetimeFigureOut">
              <a:rPr lang="en-US" smtClean="0"/>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40F7A9-744F-4457-A2D0-DCAA161DF800}" type="slidenum">
              <a:rPr lang="en-US" smtClean="0"/>
              <a:t>‹#›</a:t>
            </a:fld>
            <a:endParaRPr lang="en-US"/>
          </a:p>
        </p:txBody>
      </p:sp>
    </p:spTree>
    <p:extLst>
      <p:ext uri="{BB962C8B-B14F-4D97-AF65-F5344CB8AC3E}">
        <p14:creationId xmlns:p14="http://schemas.microsoft.com/office/powerpoint/2010/main" val="2755871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041AE6-7943-4330-8BAC-BD2BDD05201E}"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0F7A9-744F-4457-A2D0-DCAA161DF800}" type="slidenum">
              <a:rPr lang="en-US" smtClean="0"/>
              <a:t>‹#›</a:t>
            </a:fld>
            <a:endParaRPr lang="en-US"/>
          </a:p>
        </p:txBody>
      </p:sp>
    </p:spTree>
    <p:extLst>
      <p:ext uri="{BB962C8B-B14F-4D97-AF65-F5344CB8AC3E}">
        <p14:creationId xmlns:p14="http://schemas.microsoft.com/office/powerpoint/2010/main" val="2302869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041AE6-7943-4330-8BAC-BD2BDD05201E}"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0F7A9-744F-4457-A2D0-DCAA161DF800}" type="slidenum">
              <a:rPr lang="en-US" smtClean="0"/>
              <a:t>‹#›</a:t>
            </a:fld>
            <a:endParaRPr lang="en-US"/>
          </a:p>
        </p:txBody>
      </p:sp>
    </p:spTree>
    <p:extLst>
      <p:ext uri="{BB962C8B-B14F-4D97-AF65-F5344CB8AC3E}">
        <p14:creationId xmlns:p14="http://schemas.microsoft.com/office/powerpoint/2010/main" val="3120000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41AE6-7943-4330-8BAC-BD2BDD05201E}" type="datetimeFigureOut">
              <a:rPr lang="en-US" smtClean="0"/>
              <a:t>1/19/2022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40F7A9-744F-4457-A2D0-DCAA161DF800}" type="slidenum">
              <a:rPr lang="en-US" smtClean="0"/>
              <a:t>‹#›</a:t>
            </a:fld>
            <a:endParaRPr lang="en-US"/>
          </a:p>
        </p:txBody>
      </p:sp>
    </p:spTree>
    <p:extLst>
      <p:ext uri="{BB962C8B-B14F-4D97-AF65-F5344CB8AC3E}">
        <p14:creationId xmlns:p14="http://schemas.microsoft.com/office/powerpoint/2010/main" val="1746462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nationalarchives.gov.uk/help-with-your-research/research-guides/wills-1384-185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probatesearch.service.gov.uk/#will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familyrecords.dur.ac.uk/nei/data/further.php" TargetMode="External"/><Relationship Id="rId2" Type="http://schemas.openxmlformats.org/officeDocument/2006/relationships/hyperlink" Target="https://borthcat.york.ac.uk/index.php/are-you-looking-for-a-will" TargetMode="External"/><Relationship Id="rId1" Type="http://schemas.openxmlformats.org/officeDocument/2006/relationships/slideLayout" Target="../slideLayouts/slideLayout2.xml"/><Relationship Id="rId4" Type="http://schemas.openxmlformats.org/officeDocument/2006/relationships/hyperlink" Target="https://www.familysearch.org/search/collection/236505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0070C0"/>
                </a:solidFill>
              </a:rPr>
              <a:t>WHERE TO FIND (QUAKER) WILLS</a:t>
            </a:r>
            <a:endParaRPr lang="en-US" b="1" dirty="0">
              <a:solidFill>
                <a:srgbClr val="0070C0"/>
              </a:solidFill>
            </a:endParaRPr>
          </a:p>
        </p:txBody>
      </p:sp>
      <p:sp>
        <p:nvSpPr>
          <p:cNvPr id="3" name="Subtitle 2"/>
          <p:cNvSpPr>
            <a:spLocks noGrp="1"/>
          </p:cNvSpPr>
          <p:nvPr>
            <p:ph type="subTitle" idx="1"/>
          </p:nvPr>
        </p:nvSpPr>
        <p:spPr/>
        <p:txBody>
          <a:bodyPr/>
          <a:lstStyle/>
          <a:p>
            <a:r>
              <a:rPr lang="en-US" b="1" dirty="0" smtClean="0">
                <a:solidFill>
                  <a:srgbClr val="FF0000"/>
                </a:solidFill>
              </a:rPr>
              <a:t>Quaker Family History Society</a:t>
            </a:r>
          </a:p>
          <a:p>
            <a:r>
              <a:rPr lang="en-US" b="1" dirty="0" smtClean="0">
                <a:solidFill>
                  <a:srgbClr val="0070C0"/>
                </a:solidFill>
              </a:rPr>
              <a:t>Quaker Wills Project</a:t>
            </a:r>
            <a:endParaRPr lang="en-US" b="1" dirty="0">
              <a:solidFill>
                <a:srgbClr val="0070C0"/>
              </a:solidFill>
            </a:endParaRPr>
          </a:p>
        </p:txBody>
      </p:sp>
    </p:spTree>
    <p:extLst>
      <p:ext uri="{BB962C8B-B14F-4D97-AF65-F5344CB8AC3E}">
        <p14:creationId xmlns:p14="http://schemas.microsoft.com/office/powerpoint/2010/main" val="542496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pPr marL="0" indent="0">
              <a:buNone/>
            </a:pPr>
            <a:r>
              <a:rPr lang="en-US" b="1" dirty="0" smtClean="0"/>
              <a:t>For wills prior to 1858:</a:t>
            </a:r>
          </a:p>
          <a:p>
            <a:r>
              <a:rPr lang="en-US" b="1" dirty="0" smtClean="0">
                <a:solidFill>
                  <a:srgbClr val="FF0000"/>
                </a:solidFill>
              </a:rPr>
              <a:t>Prerogative Court of Canterbury </a:t>
            </a:r>
            <a:r>
              <a:rPr lang="en-US" dirty="0" smtClean="0"/>
              <a:t>wills. </a:t>
            </a:r>
          </a:p>
          <a:p>
            <a:pPr marL="0" indent="0">
              <a:buNone/>
            </a:pPr>
            <a:r>
              <a:rPr lang="en-US" dirty="0" smtClean="0"/>
              <a:t>	These are available through </a:t>
            </a:r>
            <a:r>
              <a:rPr lang="en-US" b="1" dirty="0" smtClean="0">
                <a:solidFill>
                  <a:srgbClr val="0070C0"/>
                </a:solidFill>
              </a:rPr>
              <a:t>The National 	Archives</a:t>
            </a:r>
            <a:r>
              <a:rPr lang="en-US" b="1" dirty="0" smtClean="0"/>
              <a:t> </a:t>
            </a:r>
            <a:r>
              <a:rPr lang="en-US" dirty="0" smtClean="0"/>
              <a:t>at Kew: </a:t>
            </a:r>
            <a:r>
              <a:rPr lang="en-US" dirty="0" smtClean="0">
                <a:hlinkClick r:id="rId2"/>
              </a:rPr>
              <a:t>https://www.nationalarchives.gov.uk/help-with-your-research/research-guides/wills-1384-1858/</a:t>
            </a:r>
            <a:endParaRPr lang="en-US" dirty="0" smtClean="0"/>
          </a:p>
          <a:p>
            <a:pPr marL="0" indent="0">
              <a:buNone/>
            </a:pPr>
            <a:r>
              <a:rPr lang="en-US" sz="2800" dirty="0" smtClean="0"/>
              <a:t>These wills can also be viewed (on a subscription basis) at </a:t>
            </a:r>
            <a:r>
              <a:rPr lang="en-US" sz="2800" b="1" dirty="0" smtClean="0">
                <a:solidFill>
                  <a:srgbClr val="0070C0"/>
                </a:solidFill>
              </a:rPr>
              <a:t>Ancestry</a:t>
            </a:r>
            <a:r>
              <a:rPr lang="en-US" sz="2800" dirty="0" smtClean="0"/>
              <a:t> and </a:t>
            </a:r>
            <a:r>
              <a:rPr lang="en-US" sz="2800" b="1" dirty="0" smtClean="0">
                <a:solidFill>
                  <a:srgbClr val="0070C0"/>
                </a:solidFill>
              </a:rPr>
              <a:t>The Genealogist</a:t>
            </a:r>
            <a:r>
              <a:rPr lang="en-US" sz="2800" dirty="0"/>
              <a:t>.</a:t>
            </a:r>
            <a:endParaRPr lang="en-US" sz="2800" dirty="0" smtClean="0"/>
          </a:p>
          <a:p>
            <a:pPr marL="0" indent="0">
              <a:buNone/>
            </a:pPr>
            <a:r>
              <a:rPr lang="en-US" sz="2800" dirty="0" smtClean="0"/>
              <a:t>PCC wills cover all of England and Wales, although more southern wills.</a:t>
            </a:r>
          </a:p>
          <a:p>
            <a:pPr marL="0" indent="0">
              <a:buNone/>
            </a:pPr>
            <a:r>
              <a:rPr lang="en-US" sz="2800" dirty="0" smtClean="0"/>
              <a:t>Quakers appear to have preferred to have their wills proved in the PCC.</a:t>
            </a:r>
            <a:endParaRPr lang="en-US" sz="2800" dirty="0"/>
          </a:p>
        </p:txBody>
      </p:sp>
    </p:spTree>
    <p:extLst>
      <p:ext uri="{BB962C8B-B14F-4D97-AF65-F5344CB8AC3E}">
        <p14:creationId xmlns:p14="http://schemas.microsoft.com/office/powerpoint/2010/main" val="982293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85000" lnSpcReduction="20000"/>
          </a:bodyPr>
          <a:lstStyle/>
          <a:p>
            <a:pPr marL="0" indent="0">
              <a:buNone/>
            </a:pPr>
            <a:r>
              <a:rPr lang="en-US" b="1" dirty="0" smtClean="0"/>
              <a:t>Wills after 1858:</a:t>
            </a:r>
          </a:p>
          <a:p>
            <a:pPr marL="0" indent="0" algn="ctr">
              <a:buNone/>
            </a:pPr>
            <a:r>
              <a:rPr lang="en-US" dirty="0" smtClean="0"/>
              <a:t>These wills can be purchased for £1.50 @ from </a:t>
            </a:r>
            <a:r>
              <a:rPr lang="en-US" dirty="0" smtClean="0">
                <a:hlinkClick r:id="rId2"/>
              </a:rPr>
              <a:t>https://probatesearch.service.gov.uk/#wills</a:t>
            </a:r>
            <a:endParaRPr lang="en-US" dirty="0" smtClean="0"/>
          </a:p>
          <a:p>
            <a:pPr marL="0" indent="0">
              <a:buNone/>
            </a:pPr>
            <a:r>
              <a:rPr lang="en-US" dirty="0" smtClean="0"/>
              <a:t>You will be send a scan of the will which you can access and download from the site.</a:t>
            </a:r>
          </a:p>
          <a:p>
            <a:pPr marL="0" indent="0">
              <a:buNone/>
            </a:pPr>
            <a:r>
              <a:rPr lang="en-US" dirty="0" smtClean="0"/>
              <a:t>To order you will need to:</a:t>
            </a:r>
          </a:p>
          <a:p>
            <a:r>
              <a:rPr lang="en-US" dirty="0" smtClean="0"/>
              <a:t>Provide the date of probate, date of death and the name of the registry office. This information can be found on the </a:t>
            </a:r>
            <a:r>
              <a:rPr lang="en-US" b="1" dirty="0" smtClean="0">
                <a:solidFill>
                  <a:srgbClr val="FF0000"/>
                </a:solidFill>
              </a:rPr>
              <a:t>GOV.UK</a:t>
            </a:r>
            <a:r>
              <a:rPr lang="en-US" dirty="0" smtClean="0"/>
              <a:t> site by consulting </a:t>
            </a:r>
            <a:r>
              <a:rPr lang="en-US" b="1" dirty="0" smtClean="0"/>
              <a:t>Find a Will</a:t>
            </a:r>
            <a:r>
              <a:rPr lang="en-US" dirty="0" smtClean="0"/>
              <a:t> which will show you the </a:t>
            </a:r>
            <a:r>
              <a:rPr lang="en-US" dirty="0" smtClean="0"/>
              <a:t>probate </a:t>
            </a:r>
            <a:r>
              <a:rPr lang="en-US" smtClean="0"/>
              <a:t>calendar information.</a:t>
            </a:r>
            <a:endParaRPr lang="en-US" dirty="0" smtClean="0"/>
          </a:p>
          <a:p>
            <a:r>
              <a:rPr lang="en-US" dirty="0" smtClean="0"/>
              <a:t>The probate calendar can also be consulted at </a:t>
            </a:r>
            <a:r>
              <a:rPr lang="en-US" b="1" dirty="0" err="1" smtClean="0">
                <a:solidFill>
                  <a:srgbClr val="0070C0"/>
                </a:solidFill>
              </a:rPr>
              <a:t>Findmypast</a:t>
            </a:r>
            <a:r>
              <a:rPr lang="en-US" dirty="0" smtClean="0"/>
              <a:t>.</a:t>
            </a:r>
          </a:p>
          <a:p>
            <a:r>
              <a:rPr lang="en-US" dirty="0" smtClean="0"/>
              <a:t>The probate calendar will provide you with the probate date, date of death, registry office, name of executor(s), value of the estate.</a:t>
            </a:r>
            <a:endParaRPr lang="en-US" dirty="0"/>
          </a:p>
        </p:txBody>
      </p:sp>
    </p:spTree>
    <p:extLst>
      <p:ext uri="{BB962C8B-B14F-4D97-AF65-F5344CB8AC3E}">
        <p14:creationId xmlns:p14="http://schemas.microsoft.com/office/powerpoint/2010/main" val="3674441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rmAutofit fontScale="92500"/>
          </a:bodyPr>
          <a:lstStyle/>
          <a:p>
            <a:pPr marL="0" indent="0">
              <a:buNone/>
            </a:pPr>
            <a:r>
              <a:rPr lang="en-US" b="1" dirty="0" smtClean="0"/>
              <a:t>County Record Offices</a:t>
            </a:r>
          </a:p>
          <a:p>
            <a:pPr marL="0" indent="0">
              <a:buNone/>
            </a:pPr>
            <a:r>
              <a:rPr lang="en-US" dirty="0" smtClean="0"/>
              <a:t>Besides the National Archives and GOV.UK, most County Archives also hold wills, which can be viewed at the archives and often can be ordered by mail. Wills ordered by mail can be fairly expensive (about £10 each).</a:t>
            </a:r>
          </a:p>
          <a:p>
            <a:pPr marL="0" indent="0">
              <a:buNone/>
            </a:pPr>
            <a:r>
              <a:rPr lang="en-US" dirty="0" smtClean="0"/>
              <a:t>Some archives have entered into arrangements with one of the genealogical sites </a:t>
            </a:r>
            <a:r>
              <a:rPr lang="en-US" b="1" dirty="0" smtClean="0">
                <a:solidFill>
                  <a:srgbClr val="0070C0"/>
                </a:solidFill>
              </a:rPr>
              <a:t>Ancestry</a:t>
            </a:r>
            <a:r>
              <a:rPr lang="en-US" dirty="0" smtClean="0"/>
              <a:t>, </a:t>
            </a:r>
            <a:r>
              <a:rPr lang="en-US" b="1" dirty="0" err="1" smtClean="0">
                <a:solidFill>
                  <a:srgbClr val="0070C0"/>
                </a:solidFill>
              </a:rPr>
              <a:t>Findmypast</a:t>
            </a:r>
            <a:r>
              <a:rPr lang="en-US" b="1" dirty="0" smtClean="0">
                <a:solidFill>
                  <a:srgbClr val="0070C0"/>
                </a:solidFill>
              </a:rPr>
              <a:t>,</a:t>
            </a:r>
            <a:r>
              <a:rPr lang="en-US" dirty="0" smtClean="0"/>
              <a:t> </a:t>
            </a:r>
            <a:r>
              <a:rPr lang="en-US" b="1" dirty="0" smtClean="0">
                <a:solidFill>
                  <a:srgbClr val="0070C0"/>
                </a:solidFill>
              </a:rPr>
              <a:t>The Genealogist </a:t>
            </a:r>
            <a:r>
              <a:rPr lang="en-US" dirty="0" smtClean="0"/>
              <a:t>(by subscription) or</a:t>
            </a:r>
            <a:r>
              <a:rPr lang="en-US" b="1" dirty="0" smtClean="0">
                <a:solidFill>
                  <a:srgbClr val="0070C0"/>
                </a:solidFill>
              </a:rPr>
              <a:t> </a:t>
            </a:r>
            <a:r>
              <a:rPr lang="en-US" dirty="0" smtClean="0"/>
              <a:t>on</a:t>
            </a:r>
            <a:r>
              <a:rPr lang="en-US" b="1" dirty="0" smtClean="0">
                <a:solidFill>
                  <a:srgbClr val="0070C0"/>
                </a:solidFill>
              </a:rPr>
              <a:t> FamilySearch </a:t>
            </a:r>
            <a:r>
              <a:rPr lang="en-US" dirty="0" smtClean="0"/>
              <a:t>where these wills can be viewed.</a:t>
            </a:r>
          </a:p>
          <a:p>
            <a:pPr marL="0" indent="0">
              <a:buNone/>
            </a:pPr>
            <a:r>
              <a:rPr lang="en-US" dirty="0" smtClean="0"/>
              <a:t>Some County archives have established their own subscription services (</a:t>
            </a:r>
            <a:r>
              <a:rPr lang="en-US" b="1" dirty="0" smtClean="0">
                <a:solidFill>
                  <a:srgbClr val="FF0000"/>
                </a:solidFill>
              </a:rPr>
              <a:t>Essex Record Office</a:t>
            </a:r>
            <a:r>
              <a:rPr lang="en-US" dirty="0" smtClean="0"/>
              <a:t>).</a:t>
            </a:r>
            <a:endParaRPr lang="en-US" dirty="0"/>
          </a:p>
        </p:txBody>
      </p:sp>
    </p:spTree>
    <p:extLst>
      <p:ext uri="{BB962C8B-B14F-4D97-AF65-F5344CB8AC3E}">
        <p14:creationId xmlns:p14="http://schemas.microsoft.com/office/powerpoint/2010/main" val="1998453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867400"/>
          </a:xfrm>
        </p:spPr>
        <p:txBody>
          <a:bodyPr>
            <a:normAutofit/>
          </a:bodyPr>
          <a:lstStyle/>
          <a:p>
            <a:pPr marL="0" indent="0">
              <a:buNone/>
            </a:pPr>
            <a:r>
              <a:rPr lang="en-US" b="1" dirty="0" smtClean="0"/>
              <a:t>Universities</a:t>
            </a:r>
          </a:p>
          <a:p>
            <a:pPr marL="0" indent="0">
              <a:buNone/>
            </a:pPr>
            <a:r>
              <a:rPr lang="en-US" dirty="0" smtClean="0"/>
              <a:t>A number of university archives also hold wills. </a:t>
            </a:r>
          </a:p>
          <a:p>
            <a:pPr marL="0" indent="0">
              <a:buNone/>
            </a:pPr>
            <a:r>
              <a:rPr lang="en-US" sz="2800" dirty="0" smtClean="0"/>
              <a:t>The </a:t>
            </a:r>
            <a:r>
              <a:rPr lang="en-US" sz="2800" b="1" dirty="0" err="1" smtClean="0">
                <a:solidFill>
                  <a:srgbClr val="0070C0"/>
                </a:solidFill>
              </a:rPr>
              <a:t>Borthwick</a:t>
            </a:r>
            <a:r>
              <a:rPr lang="en-US" sz="2800" b="1" dirty="0" smtClean="0">
                <a:solidFill>
                  <a:srgbClr val="0070C0"/>
                </a:solidFill>
              </a:rPr>
              <a:t> Institute</a:t>
            </a:r>
            <a:r>
              <a:rPr lang="en-US" sz="2800" dirty="0" smtClean="0">
                <a:solidFill>
                  <a:srgbClr val="0070C0"/>
                </a:solidFill>
              </a:rPr>
              <a:t> </a:t>
            </a:r>
            <a:r>
              <a:rPr lang="en-US" sz="2800" dirty="0" smtClean="0"/>
              <a:t>at York University holds half a  million wills from Yorkshire and </a:t>
            </a:r>
            <a:r>
              <a:rPr lang="en-US" sz="2800" dirty="0" err="1" smtClean="0"/>
              <a:t>Notts</a:t>
            </a:r>
            <a:r>
              <a:rPr lang="en-US" sz="2800" dirty="0" smtClean="0"/>
              <a:t> from the Prerogative, Exchequer and Peculiar Courts of York.</a:t>
            </a:r>
          </a:p>
          <a:p>
            <a:pPr marL="0" indent="0">
              <a:buNone/>
            </a:pPr>
            <a:r>
              <a:rPr lang="en-US" sz="2400" dirty="0" smtClean="0">
                <a:hlinkClick r:id="rId2"/>
              </a:rPr>
              <a:t>https://borthcat.york.ac.uk/index.php/are-you-looking-for-a-will</a:t>
            </a:r>
            <a:endParaRPr lang="en-US" sz="2400" dirty="0" smtClean="0"/>
          </a:p>
          <a:p>
            <a:pPr marL="0" indent="0">
              <a:buNone/>
            </a:pPr>
            <a:r>
              <a:rPr lang="en-US" sz="2800" dirty="0" smtClean="0"/>
              <a:t>Durham University’s </a:t>
            </a:r>
            <a:r>
              <a:rPr lang="en-US" sz="2800" b="1" dirty="0" smtClean="0">
                <a:solidFill>
                  <a:srgbClr val="0070C0"/>
                </a:solidFill>
              </a:rPr>
              <a:t>Northeast Inheritance Database</a:t>
            </a:r>
            <a:r>
              <a:rPr lang="en-US" sz="2800" b="1" dirty="0" smtClean="0"/>
              <a:t> </a:t>
            </a:r>
            <a:r>
              <a:rPr lang="en-US" sz="2800" dirty="0" smtClean="0"/>
              <a:t>holds over 78,000 Durham wills.</a:t>
            </a:r>
          </a:p>
          <a:p>
            <a:pPr marL="0" indent="0" algn="ctr">
              <a:buNone/>
            </a:pPr>
            <a:r>
              <a:rPr lang="en-US" sz="2400" dirty="0" smtClean="0">
                <a:hlinkClick r:id="rId3"/>
              </a:rPr>
              <a:t>http://familyrecords.dur.ac.uk/nei/data/further.php</a:t>
            </a:r>
            <a:endParaRPr lang="en-US" sz="2400" dirty="0" smtClean="0"/>
          </a:p>
          <a:p>
            <a:pPr marL="0" indent="0">
              <a:buNone/>
            </a:pPr>
            <a:r>
              <a:rPr lang="en-US" sz="2800" dirty="0" smtClean="0"/>
              <a:t>Many of these wills are available at </a:t>
            </a:r>
            <a:r>
              <a:rPr lang="en-US" sz="2800" b="1" dirty="0" smtClean="0">
                <a:solidFill>
                  <a:srgbClr val="0070C0"/>
                </a:solidFill>
              </a:rPr>
              <a:t>FamilySearch</a:t>
            </a:r>
            <a:r>
              <a:rPr lang="en-US" sz="2800" dirty="0" smtClean="0"/>
              <a:t>.</a:t>
            </a:r>
          </a:p>
          <a:p>
            <a:pPr marL="0" indent="0" algn="ctr">
              <a:buNone/>
            </a:pPr>
            <a:r>
              <a:rPr lang="en-US" sz="2800" dirty="0" smtClean="0"/>
              <a:t> </a:t>
            </a:r>
            <a:r>
              <a:rPr lang="en-US" sz="2400" dirty="0" smtClean="0">
                <a:hlinkClick r:id="rId4"/>
              </a:rPr>
              <a:t>https://www.familysearch.org/search/collection/2365059</a:t>
            </a:r>
            <a:endParaRPr lang="en-US" sz="2400" dirty="0" smtClean="0"/>
          </a:p>
          <a:p>
            <a:pPr marL="0" indent="0">
              <a:buNone/>
            </a:pPr>
            <a:endParaRPr lang="en-US" sz="2800" dirty="0" smtClean="0"/>
          </a:p>
          <a:p>
            <a:pPr marL="0" indent="0">
              <a:buNone/>
            </a:pPr>
            <a:endParaRPr lang="en-US" sz="2800" dirty="0"/>
          </a:p>
        </p:txBody>
      </p:sp>
    </p:spTree>
    <p:extLst>
      <p:ext uri="{BB962C8B-B14F-4D97-AF65-F5344CB8AC3E}">
        <p14:creationId xmlns:p14="http://schemas.microsoft.com/office/powerpoint/2010/main" val="30138839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306</Words>
  <Application>Microsoft Office PowerPoint</Application>
  <PresentationFormat>On-screen Show (4:3)</PresentationFormat>
  <Paragraphs>28</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WHERE TO FIND (QUAKER) WILLS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TO FIND QUAKER WILLS</dc:title>
  <dc:creator>Christopher Farrand</dc:creator>
  <cp:lastModifiedBy>Christopher Farrand</cp:lastModifiedBy>
  <cp:revision>9</cp:revision>
  <dcterms:created xsi:type="dcterms:W3CDTF">2022-01-19T16:04:11Z</dcterms:created>
  <dcterms:modified xsi:type="dcterms:W3CDTF">2022-01-19T18:01:21Z</dcterms:modified>
</cp:coreProperties>
</file>